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4"/>
  </p:notes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315" r:id="rId11"/>
    <p:sldId id="295" r:id="rId12"/>
    <p:sldId id="267" r:id="rId13"/>
    <p:sldId id="268" r:id="rId14"/>
    <p:sldId id="308" r:id="rId15"/>
    <p:sldId id="313" r:id="rId16"/>
    <p:sldId id="296" r:id="rId17"/>
    <p:sldId id="257" r:id="rId18"/>
    <p:sldId id="297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3" r:id="rId28"/>
    <p:sldId id="281" r:id="rId29"/>
    <p:sldId id="282" r:id="rId30"/>
    <p:sldId id="290" r:id="rId31"/>
    <p:sldId id="284" r:id="rId32"/>
    <p:sldId id="285" r:id="rId33"/>
    <p:sldId id="287" r:id="rId34"/>
    <p:sldId id="293" r:id="rId35"/>
    <p:sldId id="298" r:id="rId36"/>
    <p:sldId id="318" r:id="rId37"/>
    <p:sldId id="319" r:id="rId38"/>
    <p:sldId id="294" r:id="rId39"/>
    <p:sldId id="286" r:id="rId40"/>
    <p:sldId id="299" r:id="rId41"/>
    <p:sldId id="300" r:id="rId42"/>
    <p:sldId id="270" r:id="rId43"/>
    <p:sldId id="321" r:id="rId44"/>
    <p:sldId id="304" r:id="rId45"/>
    <p:sldId id="305" r:id="rId46"/>
    <p:sldId id="303" r:id="rId47"/>
    <p:sldId id="317" r:id="rId48"/>
    <p:sldId id="310" r:id="rId49"/>
    <p:sldId id="312" r:id="rId50"/>
    <p:sldId id="320" r:id="rId51"/>
    <p:sldId id="311" r:id="rId52"/>
    <p:sldId id="314" r:id="rId5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7F5D893-15E3-5B4D-A4BB-CB4D949D38BA}">
          <p14:sldIdLst>
            <p14:sldId id="256"/>
            <p14:sldId id="259"/>
            <p14:sldId id="260"/>
            <p14:sldId id="261"/>
            <p14:sldId id="262"/>
            <p14:sldId id="263"/>
            <p14:sldId id="265"/>
            <p14:sldId id="264"/>
            <p14:sldId id="266"/>
            <p14:sldId id="315"/>
            <p14:sldId id="295"/>
            <p14:sldId id="267"/>
            <p14:sldId id="268"/>
            <p14:sldId id="308"/>
            <p14:sldId id="313"/>
            <p14:sldId id="296"/>
            <p14:sldId id="257"/>
            <p14:sldId id="297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3"/>
            <p14:sldId id="281"/>
            <p14:sldId id="282"/>
            <p14:sldId id="290"/>
            <p14:sldId id="284"/>
            <p14:sldId id="285"/>
            <p14:sldId id="287"/>
            <p14:sldId id="293"/>
            <p14:sldId id="298"/>
            <p14:sldId id="318"/>
            <p14:sldId id="319"/>
            <p14:sldId id="294"/>
            <p14:sldId id="286"/>
            <p14:sldId id="299"/>
            <p14:sldId id="300"/>
            <p14:sldId id="270"/>
            <p14:sldId id="321"/>
            <p14:sldId id="304"/>
            <p14:sldId id="305"/>
            <p14:sldId id="303"/>
            <p14:sldId id="317"/>
            <p14:sldId id="310"/>
            <p14:sldId id="312"/>
            <p14:sldId id="320"/>
            <p14:sldId id="311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D4EBE9"/>
    <a:srgbClr val="EF7D1D"/>
    <a:srgbClr val="57A2C5"/>
    <a:srgbClr val="5AB88F"/>
    <a:srgbClr val="41719C"/>
    <a:srgbClr val="E99866"/>
    <a:srgbClr val="36544F"/>
    <a:srgbClr val="C14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7"/>
    <p:restoredTop sz="83238"/>
  </p:normalViewPr>
  <p:slideViewPr>
    <p:cSldViewPr snapToGrid="0" snapToObjects="1">
      <p:cViewPr>
        <p:scale>
          <a:sx n="100" d="100"/>
          <a:sy n="100" d="100"/>
        </p:scale>
        <p:origin x="13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 </a:t>
            </a:r>
            <a:r>
              <a:rPr lang="de-DE" dirty="0" err="1" smtClean="0"/>
              <a:t>React</a:t>
            </a:r>
            <a:r>
              <a:rPr lang="de-DE" dirty="0" smtClean="0"/>
              <a:t> handelt es sich</a:t>
            </a:r>
            <a:r>
              <a:rPr lang="de-DE" baseline="0" dirty="0" smtClean="0"/>
              <a:t> - im Gegensatz </a:t>
            </a:r>
            <a:r>
              <a:rPr lang="de-DE" baseline="0" dirty="0" err="1" smtClean="0"/>
              <a:t>z.B</a:t>
            </a:r>
            <a:r>
              <a:rPr lang="de-DE" baseline="0" dirty="0" smtClean="0"/>
              <a:t> zu Angular 1.x - um ein reines View-Framework, man spricht auch davon dass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das „V“ in „MVC“ sei. Je nach MVC-Definition kann man auch sagen, dass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das V+C in MVC ist. Aussagen, wie ihr Eure </a:t>
            </a:r>
            <a:r>
              <a:rPr lang="de-DE" baseline="0" dirty="0" err="1" smtClean="0"/>
              <a:t>Anwednung</a:t>
            </a:r>
            <a:r>
              <a:rPr lang="de-DE" baseline="0" dirty="0" smtClean="0"/>
              <a:t> über die View-Schicht hinaus bauen sollt, macht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nicht. Ihr könnt (oder müsst oder dürft) Euch selber überlegen, wie ihr </a:t>
            </a:r>
            <a:r>
              <a:rPr lang="de-DE" baseline="0" dirty="0" err="1" smtClean="0"/>
              <a:t>ggf</a:t>
            </a:r>
            <a:r>
              <a:rPr lang="de-DE" baseline="0" dirty="0" smtClean="0"/>
              <a:t> eine Model-Schicht implementiert, wie ihr mit dem Server </a:t>
            </a:r>
            <a:r>
              <a:rPr lang="de-DE" baseline="0" dirty="0" err="1" smtClean="0"/>
              <a:t>kommunziert</a:t>
            </a:r>
            <a:r>
              <a:rPr lang="de-DE" baseline="0" dirty="0" smtClean="0"/>
              <a:t>, wie ihr Services baut etc.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lässt euch an der Stelle sehr viele Freiheiten. Ob das für Euch und Euer Projekt gut oder schlecht ist müsst ihr selber entscheiden.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518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79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 häufiger</a:t>
            </a:r>
            <a:r>
              <a:rPr lang="de-DE" baseline="0" dirty="0" smtClean="0"/>
              <a:t> Anwendungsfall sind Listen von Komponenten. Dazu hier exemplarisch ein Beispiel, dass mit der JavaScript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-Funktion arbeitet.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610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Eine andere (und auch ältere)</a:t>
            </a:r>
            <a:r>
              <a:rPr lang="de-DE" baseline="0" dirty="0" smtClean="0"/>
              <a:t> Möglichkeit, Komponenten zu schreiben, sind ES6 Klassen. Diese Möglichkeit existierte schon vor den Komponentenfunktionen und sind von daher in bestehenden Code-Beispielen und Anwendungen sehr viel häufiger zu finden. Klassen können im Gegensatz zu </a:t>
            </a:r>
            <a:r>
              <a:rPr lang="de-DE" baseline="0" dirty="0" err="1" smtClean="0"/>
              <a:t>funktionen</a:t>
            </a:r>
            <a:r>
              <a:rPr lang="de-DE" baseline="0" dirty="0" smtClean="0"/>
              <a:t> am </a:t>
            </a:r>
            <a:r>
              <a:rPr lang="de-DE" baseline="0" dirty="0" err="1" smtClean="0"/>
              <a:t>Lebensyzklus</a:t>
            </a:r>
            <a:r>
              <a:rPr lang="de-DE" baseline="0" dirty="0" smtClean="0"/>
              <a:t> einer Komponente partizipieren, in dem sie (optionale) Callback-Methoden implementieren. Auf den </a:t>
            </a:r>
            <a:r>
              <a:rPr lang="de-DE" baseline="0" dirty="0" err="1" smtClean="0"/>
              <a:t>Lifecycle</a:t>
            </a:r>
            <a:r>
              <a:rPr lang="de-DE" baseline="0" dirty="0" smtClean="0"/>
              <a:t> kommen wir später noch zu sprechen. Wir wollen uns jetzt zunächst um ein anderes Thema kümmern, für das wir ebenfalls Klassen benötigen: den Zustand von Komponenten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143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929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08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1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Nächster Schritt! Jetzt sehen wir uns mal an, wie das Eingabefeld und und die anderen Teile unserer Komponente zusammenspielen.</a:t>
            </a:r>
          </a:p>
          <a:p>
            <a:endParaRPr lang="de-DE" baseline="0" dirty="0" smtClean="0"/>
          </a:p>
          <a:p>
            <a:r>
              <a:rPr lang="de-DE" baseline="0" dirty="0" smtClean="0"/>
              <a:t>Also: wie wir gesehen haben, hält unsere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 den Zustand, also den eingegebenen Text. Abhängig von dem eingegebenen Text müssen die Checks aktualisiert und das </a:t>
            </a:r>
            <a:r>
              <a:rPr lang="de-DE" baseline="0" dirty="0" err="1" smtClean="0"/>
              <a:t>Enablement</a:t>
            </a:r>
            <a:r>
              <a:rPr lang="de-DE" baseline="0" dirty="0" smtClean="0"/>
              <a:t> des Buttons angepasst werden. Dazu lasst uns einen erneuten Blick in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 Methode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 werfen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928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Sehen wir uns zunächst an, wie dieses Problem in einer „klassischen“ Architektur gelöst werden könnte. Üblicherweise würden die „abgeleiteten“ Komponenten ein oder mehrere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auf dem Eingabefeld registrieren, dort auf Änderungen horchen und sich bei Bedarf aktualisieren</a:t>
            </a:r>
            <a:r>
              <a:rPr lang="de-DE" baseline="0" dirty="0" smtClean="0"/>
              <a:t>.</a:t>
            </a:r>
          </a:p>
          <a:p>
            <a:endParaRPr lang="de-DE" baseline="0" dirty="0" smtClean="0"/>
          </a:p>
          <a:p>
            <a:r>
              <a:rPr lang="de-DE" baseline="0" dirty="0" smtClean="0"/>
              <a:t>Dieses Szenario kann natürlich beliebig kompliziert werden, </a:t>
            </a:r>
            <a:r>
              <a:rPr lang="de-DE" baseline="0" dirty="0" err="1" smtClean="0"/>
              <a:t>zb</a:t>
            </a:r>
            <a:r>
              <a:rPr lang="de-DE" baseline="0" dirty="0" smtClean="0"/>
              <a:t> wenn wir mehrere Eingabefelder hätten, auf denen  wir horchen müssen. Auch ist unter Umständen nicht klar, in welcher Reihenfolge die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abgearbeitet werden, und welche Seiteneffekte durch deren Verarbeitung entstehen (z.B. ganzes „Feuerwerk“ von Events, Events lösen sich gegenseitig aus </a:t>
            </a:r>
            <a:r>
              <a:rPr lang="de-DE" baseline="0" dirty="0" err="1" smtClean="0"/>
              <a:t>etc</a:t>
            </a:r>
            <a:r>
              <a:rPr lang="de-DE" baseline="0" dirty="0" smtClean="0"/>
              <a:t>)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4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Typischerweise</a:t>
            </a:r>
            <a:r>
              <a:rPr lang="de-DE" baseline="0" dirty="0" smtClean="0"/>
              <a:t> verwenden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-Anwendungen ES6 und -7 Features, wenn gleich diese optional sind. Es gibt aber auch z.B. </a:t>
            </a:r>
            <a:r>
              <a:rPr lang="de-DE" baseline="0" dirty="0" err="1" smtClean="0"/>
              <a:t>Defintionsdateien</a:t>
            </a:r>
            <a:r>
              <a:rPr lang="de-DE" baseline="0" dirty="0" smtClean="0"/>
              <a:t> für </a:t>
            </a:r>
            <a:r>
              <a:rPr lang="de-DE" baseline="0" dirty="0" err="1" smtClean="0"/>
              <a:t>TypeScript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170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Dieses Verfahren hat einen großen </a:t>
            </a:r>
            <a:r>
              <a:rPr lang="de-DE" dirty="0" err="1" smtClean="0"/>
              <a:t>Vroteil</a:t>
            </a:r>
            <a:r>
              <a:rPr lang="de-DE" dirty="0" smtClean="0"/>
              <a:t> für</a:t>
            </a:r>
            <a:r>
              <a:rPr lang="de-DE" baseline="0" dirty="0" smtClean="0"/>
              <a:t> mich: ich muss mich bei der Entwicklung meiner Komponente nicht um DIFFERENZEN oder um DYNAMIK kümmern. Stattdessen </a:t>
            </a:r>
            <a:r>
              <a:rPr lang="de-DE" baseline="0" dirty="0" err="1" smtClean="0"/>
              <a:t>liefer</a:t>
            </a:r>
            <a:r>
              <a:rPr lang="de-DE" baseline="0" dirty="0" smtClean="0"/>
              <a:t> ich immer eine UI passend für einen konkreten Zustand zurück. Aus diesem Grund wird dieses Prinzip in der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-Community auch als „UI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“ beschrieben: genau wie in einer seiteneffekt-freien, „puren“ Funktion, liefert unsere </a:t>
            </a:r>
            <a:r>
              <a:rPr lang="de-DE" baseline="0" dirty="0" err="1" smtClean="0"/>
              <a:t>Komponete</a:t>
            </a:r>
            <a:r>
              <a:rPr lang="de-DE" baseline="0" dirty="0" smtClean="0"/>
              <a:t> für einen Zustand immer dieselbe UI zurück. Das gilt dann auch für eigentliche HTML-Elemente wie input-felder, </a:t>
            </a:r>
            <a:r>
              <a:rPr lang="de-DE" baseline="0" dirty="0" err="1" smtClean="0"/>
              <a:t>checkboxen</a:t>
            </a:r>
            <a:r>
              <a:rPr lang="de-DE" baseline="0" dirty="0" smtClean="0"/>
              <a:t> etc. Der komplette Zustand der UI hängt in meiner </a:t>
            </a:r>
            <a:r>
              <a:rPr lang="de-DE" baseline="0" dirty="0" err="1" smtClean="0"/>
              <a:t>Komponete</a:t>
            </a:r>
            <a:r>
              <a:rPr lang="de-DE" baseline="0" dirty="0" smtClean="0"/>
              <a:t>. Es gibt keine Seiteneffekte etc. Wenn ich zweimal denselben Zustand in die Komponente stecke, kommt zweimal dieselbe UI zurück. Sehr einfach nachzuvollziehen und </a:t>
            </a:r>
            <a:r>
              <a:rPr lang="de-DE" baseline="0" dirty="0" err="1" smtClean="0"/>
              <a:t>daurch</a:t>
            </a:r>
            <a:r>
              <a:rPr lang="de-DE" baseline="0" dirty="0" smtClean="0"/>
              <a:t> sind Komponenten </a:t>
            </a:r>
            <a:r>
              <a:rPr lang="de-DE" baseline="0" dirty="0" err="1" smtClean="0"/>
              <a:t>zb</a:t>
            </a:r>
            <a:r>
              <a:rPr lang="de-DE" baseline="0" dirty="0" smtClean="0"/>
              <a:t> auch sehr einfach zu testen.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4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Eine</a:t>
            </a:r>
            <a:r>
              <a:rPr lang="de-DE" baseline="0" dirty="0" smtClean="0"/>
              <a:t> oder vielleicht sogar DIE Besonderheit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ist, das bei einer Änderung des Zustandes immer die KOMPLETTE Komponente neu gerendert wird, und nicht nur ein Teil davon. Das wollen wir uns am Beispiel der Password-Komponente mal genauer ansehen.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05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 nun in </a:t>
            </a:r>
            <a:r>
              <a:rPr lang="de-DE" dirty="0" err="1" smtClean="0"/>
              <a:t>React</a:t>
            </a:r>
            <a:r>
              <a:rPr lang="de-DE" dirty="0" smtClean="0"/>
              <a:t> „einsteigen“ möchte ich Euch gerne eine „Anwendung“ zeigen, die in </a:t>
            </a:r>
            <a:r>
              <a:rPr lang="de-DE" dirty="0" err="1" smtClean="0"/>
              <a:t>React</a:t>
            </a:r>
            <a:r>
              <a:rPr lang="de-DE" dirty="0" smtClean="0"/>
              <a:t> implementiert ist. Auf</a:t>
            </a:r>
            <a:r>
              <a:rPr lang="de-DE" baseline="0" dirty="0" smtClean="0"/>
              <a:t> Teile dieser Anwendung werden wir im Folgenden immer wieder zurückkommen. Wenn ihr Euch den Source-Code ansehen wollt - den ich im folgenden nur in Ausschnitten zeige - könnt, ihr den unter der oben genannten URL auf </a:t>
            </a:r>
            <a:r>
              <a:rPr lang="de-DE" baseline="0" dirty="0" err="1" smtClean="0"/>
              <a:t>GitHub</a:t>
            </a:r>
            <a:r>
              <a:rPr lang="de-DE" baseline="0" dirty="0" smtClean="0"/>
              <a:t> finden.</a:t>
            </a:r>
          </a:p>
          <a:p>
            <a:endParaRPr lang="de-DE" baseline="0" dirty="0" smtClean="0"/>
          </a:p>
          <a:p>
            <a:r>
              <a:rPr lang="de-DE" baseline="0" dirty="0" smtClean="0"/>
              <a:t>BEIM ZEIGEN NUR DAS PASSWORT FELD ZEIGEN</a:t>
            </a: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48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Im Mittelpunkt von </a:t>
            </a:r>
            <a:r>
              <a:rPr lang="de-DE" dirty="0" err="1" smtClean="0"/>
              <a:t>React</a:t>
            </a:r>
            <a:r>
              <a:rPr lang="de-DE" dirty="0" smtClean="0"/>
              <a:t> steht die Entwicklung</a:t>
            </a:r>
            <a:r>
              <a:rPr lang="de-DE" baseline="0" dirty="0" smtClean="0"/>
              <a:t> von fachlichen, wiederverwendbaren Komponenten. Das können z.B. Buttons sein oder auch wie in diesem Beispiel Label, die einen Status anzeigen, oder auch eine Liste von Labels, Formulare etc. 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4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Und diese Komponenten werden zu ganzen Anwendungen zusammengesteckt. Dabei</a:t>
            </a:r>
            <a:r>
              <a:rPr lang="de-DE" baseline="0" dirty="0" smtClean="0"/>
              <a:t> ist wichtig zu wissen, dass eine Anwendung </a:t>
            </a:r>
            <a:r>
              <a:rPr lang="de-DE" baseline="0" dirty="0" err="1" smtClean="0"/>
              <a:t>tatäschlich</a:t>
            </a:r>
            <a:r>
              <a:rPr lang="de-DE" baseline="0" dirty="0" smtClean="0"/>
              <a:t> nichts weiter als eine Sammlung oder ein Zusammenschluss von Komponenten ist. Es gibt also kein Anwendungsrahmenwerk oder ähnliches. Eine Anwendung ist eine Komponente genauso wie ein einfaches Checklabel.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917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</a:t>
            </a:r>
            <a:r>
              <a:rPr lang="de-DE" baseline="0" dirty="0" smtClean="0"/>
              <a:t> uns mit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beschäftigen, wollen wir uns eine Technik ansehen, die ebenfalls aus dem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Projekt stammt, nämlich die </a:t>
            </a:r>
            <a:r>
              <a:rPr lang="de-DE" baseline="0" dirty="0" err="1" smtClean="0"/>
              <a:t>Spracherw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62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Aus dem zuvor gezeigten JSX-Code wird mittels eines Compilers (z.B. Babel) reguläres</a:t>
            </a:r>
            <a:r>
              <a:rPr lang="de-DE" baseline="0" dirty="0" smtClean="0"/>
              <a:t> JavaScript erzeugt. Letztendlich führt der Aufruf dazu, dass mittels </a:t>
            </a:r>
            <a:r>
              <a:rPr lang="de-DE" baseline="0" dirty="0" err="1" smtClean="0"/>
              <a:t>React.createElement</a:t>
            </a:r>
            <a:r>
              <a:rPr lang="de-DE" baseline="0" dirty="0" smtClean="0"/>
              <a:t> ein JavaScript-Objekt erzeugt wird. Dieses enthält die wesentlichen Informationen die wir im JSX-Code </a:t>
            </a:r>
            <a:r>
              <a:rPr lang="de-DE" baseline="0" dirty="0" err="1" smtClean="0"/>
              <a:t>angegbeen</a:t>
            </a:r>
            <a:r>
              <a:rPr lang="de-DE" baseline="0" dirty="0" smtClean="0"/>
              <a:t> hatten – etwa den Element Namen und seine Properties („</a:t>
            </a:r>
            <a:r>
              <a:rPr lang="de-DE" baseline="0" dirty="0" err="1" smtClean="0"/>
              <a:t>className</a:t>
            </a:r>
            <a:r>
              <a:rPr lang="de-DE" baseline="0" dirty="0" smtClean="0"/>
              <a:t>“).  Dieses Objekt ist sehr leichtgewichtig und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verwendet, um daraus später unter Umständen ein Element im DOM zu erzeugen oder ein bestehendes  DOM-Element zu aktualisieren. Man spricht auch von einem „virtuellen“ DOM-Element. Wie das genau funktioniert, und welche Vorteile das hat, sehen wir uns später an.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482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index.html</a:t>
            </a:r>
            <a:r>
              <a:rPr lang="de-DE" dirty="0" smtClean="0"/>
              <a:t>-Datei einer </a:t>
            </a:r>
            <a:r>
              <a:rPr lang="de-DE" dirty="0" err="1" smtClean="0"/>
              <a:t>React</a:t>
            </a:r>
            <a:r>
              <a:rPr lang="de-DE" dirty="0" smtClean="0"/>
              <a:t> Anwendung sieht</a:t>
            </a:r>
            <a:r>
              <a:rPr lang="de-DE" baseline="0" dirty="0" smtClean="0"/>
              <a:t> typischerweise so aus: im wesentlichen leer. Es gibt ein Element (hier ein div) unterhalb dessen dann die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-Anwendung eingehängt wird. Zusätzlich wird natürlich der JavaScript-Code der Anwendung eingebunden. Der JavaScript-Code wird muss zuvor übersetzt werden. In diesem Fall wurde außerdem mit </a:t>
            </a:r>
            <a:r>
              <a:rPr lang="de-DE" baseline="0" dirty="0" err="1" smtClean="0"/>
              <a:t>Webpack</a:t>
            </a:r>
            <a:r>
              <a:rPr lang="de-DE" baseline="0" dirty="0" smtClean="0"/>
              <a:t> eine einzige Datei mit allen Abhängigkeiten (</a:t>
            </a:r>
            <a:r>
              <a:rPr lang="de-DE" baseline="0" dirty="0" err="1" smtClean="0"/>
              <a:t>dist.js</a:t>
            </a:r>
            <a:r>
              <a:rPr lang="de-DE" baseline="0" dirty="0" smtClean="0"/>
              <a:t>) erzeugt.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7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Beim</a:t>
            </a:r>
            <a:r>
              <a:rPr lang="de-DE" baseline="0" dirty="0" smtClean="0"/>
              <a:t> Starten unserer Anwendung erzeugen wir die Root-Komponente (hier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) und hängen sie mit der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in den echten DOM.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35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7" Type="http://schemas.openxmlformats.org/officeDocument/2006/relationships/image" Target="../media/image28.emf"/><Relationship Id="rId8" Type="http://schemas.openxmlformats.org/officeDocument/2006/relationships/image" Target="../media/image29.emf"/><Relationship Id="rId9" Type="http://schemas.openxmlformats.org/officeDocument/2006/relationships/image" Target="../media/image30.emf"/><Relationship Id="rId10" Type="http://schemas.openxmlformats.org/officeDocument/2006/relationships/image" Target="../media/image31.emf"/><Relationship Id="rId11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625279" y="2920405"/>
            <a:ext cx="4655442" cy="2580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169" b="1" smtClean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ES</a:t>
            </a:r>
            <a:r>
              <a:rPr lang="de-DE" sz="16169" b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6+</a:t>
            </a:r>
            <a:endParaRPr lang="de-DE" sz="2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ECMAScript</a:t>
            </a:r>
            <a:r>
              <a:rPr lang="de-DE" dirty="0" smtClean="0"/>
              <a:t> 2015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303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Anwendung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02" y="762917"/>
            <a:ext cx="3813197" cy="3672789"/>
          </a:xfrm>
          <a:prstGeom prst="rect">
            <a:avLst/>
          </a:prstGeom>
          <a:ln>
            <a:solidFill>
              <a:srgbClr val="025249"/>
            </a:solidFill>
          </a:ln>
          <a:effectLst>
            <a:outerShdw blurRad="50800" dist="76200" dir="2700000" algn="t" rotWithShape="0">
              <a:srgbClr val="025249">
                <a:alpha val="40000"/>
              </a:srgbClr>
            </a:outerShdw>
          </a:effectLst>
        </p:spPr>
      </p:pic>
      <p:sp>
        <p:nvSpPr>
          <p:cNvPr id="4" name="Inhaltsplatzhalter 8"/>
          <p:cNvSpPr txBox="1">
            <a:spLocks/>
          </p:cNvSpPr>
          <p:nvPr/>
        </p:nvSpPr>
        <p:spPr>
          <a:xfrm>
            <a:off x="1609725" y="4516184"/>
            <a:ext cx="6686550" cy="106853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Code: https://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github.com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Demo: https://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nilshartmann.github.io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54807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Wiederverwendbare 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39" y="852776"/>
            <a:ext cx="3466089" cy="362730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649624" y="1996881"/>
            <a:ext cx="2373312" cy="282046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6" name="Rechteck 5"/>
          <p:cNvSpPr/>
          <p:nvPr/>
        </p:nvSpPr>
        <p:spPr>
          <a:xfrm>
            <a:off x="1587711" y="1928108"/>
            <a:ext cx="2559050" cy="1410211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7" name="Rechteck 6"/>
          <p:cNvSpPr/>
          <p:nvPr/>
        </p:nvSpPr>
        <p:spPr>
          <a:xfrm>
            <a:off x="1532678" y="1439688"/>
            <a:ext cx="3302000" cy="294426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Rechteck 7"/>
          <p:cNvSpPr/>
          <p:nvPr/>
        </p:nvSpPr>
        <p:spPr>
          <a:xfrm>
            <a:off x="3149283" y="3902410"/>
            <a:ext cx="1589087" cy="433388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/>
          <p:cNvSpPr/>
          <p:nvPr/>
        </p:nvSpPr>
        <p:spPr>
          <a:xfrm>
            <a:off x="1451139" y="852775"/>
            <a:ext cx="3449322" cy="3627303"/>
          </a:xfrm>
          <a:prstGeom prst="rect">
            <a:avLst/>
          </a:prstGeom>
          <a:noFill/>
          <a:ln w="12700">
            <a:solidFill>
              <a:srgbClr val="6B8CAB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0" name="Textfeld 9"/>
          <p:cNvSpPr txBox="1"/>
          <p:nvPr/>
        </p:nvSpPr>
        <p:spPr>
          <a:xfrm>
            <a:off x="5103851" y="813418"/>
            <a:ext cx="3079689" cy="3724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&lt;Label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&lt;Button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00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Anwendungen aus Komponenten komponiert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04" y="1229202"/>
            <a:ext cx="3763297" cy="3695018"/>
          </a:xfrm>
          <a:prstGeom prst="rect">
            <a:avLst/>
          </a:prstGeom>
          <a:ln>
            <a:solidFill>
              <a:srgbClr val="E99866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622904" y="1229202"/>
            <a:ext cx="3686206" cy="3627305"/>
          </a:xfrm>
          <a:prstGeom prst="rect">
            <a:avLst/>
          </a:prstGeom>
          <a:noFill/>
          <a:ln w="19050" cmpd="sng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6" name="Rechteck 5"/>
          <p:cNvSpPr/>
          <p:nvPr/>
        </p:nvSpPr>
        <p:spPr>
          <a:xfrm>
            <a:off x="664182" y="1299209"/>
            <a:ext cx="3565405" cy="254530"/>
          </a:xfrm>
          <a:prstGeom prst="rect">
            <a:avLst/>
          </a:prstGeom>
          <a:noFill/>
          <a:ln w="19050" cmpd="sng">
            <a:solidFill>
              <a:srgbClr val="E99866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rgbClr val="E99866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64182" y="1677564"/>
            <a:ext cx="3565405" cy="3095625"/>
          </a:xfrm>
          <a:prstGeom prst="rect">
            <a:avLst/>
          </a:prstGeom>
          <a:noFill/>
          <a:ln w="19050" cmpd="sng">
            <a:solidFill>
              <a:srgbClr val="E99866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rgbClr val="E99866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44532" y="1718839"/>
            <a:ext cx="2987210" cy="2965747"/>
          </a:xfrm>
          <a:prstGeom prst="rect">
            <a:avLst/>
          </a:prstGeom>
          <a:noFill/>
          <a:ln w="19050" cmpd="sng">
            <a:solidFill>
              <a:srgbClr val="025249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/>
          <p:cNvSpPr/>
          <p:nvPr/>
        </p:nvSpPr>
        <p:spPr>
          <a:xfrm>
            <a:off x="4651210" y="1144215"/>
            <a:ext cx="4953000" cy="38070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Application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&lt;Navigation /&gt;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ViewContainer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. . .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. . .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1788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ViewContainer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Application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357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68300" y="444500"/>
            <a:ext cx="87122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wiederverwendbar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önnen eigenen,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internen Zustand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enthalten</a:t>
            </a: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estehen aus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UI nicht über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4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Schritt für Schritt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63732" y="1263771"/>
            <a:ext cx="3978537" cy="46780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32" y="2283511"/>
            <a:ext cx="3978537" cy="65018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/>
          <a:srcRect b="62443"/>
          <a:stretch/>
        </p:blipFill>
        <p:spPr>
          <a:xfrm>
            <a:off x="2968341" y="3574936"/>
            <a:ext cx="3969319" cy="13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32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JSX Spracherweiterung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2309" y="1794715"/>
            <a:ext cx="931745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Anstatt einer Template Sprache: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 in JavaScript integrieren</a:t>
            </a:r>
            <a:endParaRPr lang="de-DE" sz="227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Schreiben von HTML-artigen Ausdrücken im JavaScript-Code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 zu regulärem JavaScript Code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compiliert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(z.B. Babel,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Optional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2309" y="4377225"/>
            <a:ext cx="7900893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&lt;h1&gt;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&lt;/h1&gt;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9" name="Rechteck 8"/>
          <p:cNvSpPr/>
          <p:nvPr/>
        </p:nvSpPr>
        <p:spPr>
          <a:xfrm>
            <a:off x="192309" y="5359298"/>
            <a:ext cx="9317451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‘;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React.createElement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('h1', null, '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',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10" name="Rechteck 9"/>
          <p:cNvSpPr/>
          <p:nvPr/>
        </p:nvSpPr>
        <p:spPr>
          <a:xfrm>
            <a:off x="192310" y="4179949"/>
            <a:ext cx="51167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2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dirty="0"/>
          </a:p>
        </p:txBody>
      </p:sp>
      <p:sp>
        <p:nvSpPr>
          <p:cNvPr id="11" name="Rechteck 10"/>
          <p:cNvSpPr/>
          <p:nvPr/>
        </p:nvSpPr>
        <p:spPr>
          <a:xfrm>
            <a:off x="192310" y="5129876"/>
            <a:ext cx="2254143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2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Übersetztes JavaScript</a:t>
            </a:r>
            <a:endParaRPr lang="de-DE" sz="1625" dirty="0"/>
          </a:p>
        </p:txBody>
      </p:sp>
    </p:spTree>
    <p:extLst>
      <p:ext uri="{BB962C8B-B14F-4D97-AF65-F5344CB8AC3E}">
        <p14:creationId xmlns:p14="http://schemas.microsoft.com/office/powerpoint/2010/main" val="1838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Komponente: Ausgangssituation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184090" y="3527630"/>
            <a:ext cx="55378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  <a:endParaRPr lang="de-DE" sz="195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95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3527630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345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Komponente: JSX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184090" y="3527630"/>
            <a:ext cx="55378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  <a:endParaRPr lang="de-DE" sz="195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95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3527630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</a:p>
        </p:txBody>
      </p:sp>
    </p:spTree>
    <p:extLst>
      <p:ext uri="{BB962C8B-B14F-4D97-AF65-F5344CB8AC3E}">
        <p14:creationId xmlns:p14="http://schemas.microsoft.com/office/powerpoint/2010/main" val="12837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5537821" cy="1800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944684" y="4377639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3155" y="3527630"/>
            <a:ext cx="2442687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Komponentenfunktion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5" y="1784810"/>
            <a:ext cx="2442687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 </a:t>
            </a:r>
            <a:r>
              <a:rPr lang="de-DE" sz="1463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</a:t>
            </a:r>
            <a:endParaRPr lang="de-DE" sz="1463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2859198" y="1992090"/>
            <a:ext cx="42178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</a:t>
            </a:r>
            <a:r>
              <a:rPr lang="de-DE" sz="2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r>
              <a:rPr lang="de-DE" sz="2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React.createElement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"div",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{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"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CheckLabel-unchecked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 },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"At least 8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long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."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29"/>
            <a:ext cx="2442687" cy="76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Übersetzter JavaScript Code</a:t>
            </a:r>
          </a:p>
          <a:p>
            <a:r>
              <a:rPr lang="de-DE" sz="1463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(z.B. mittels Babel)</a:t>
            </a:r>
          </a:p>
        </p:txBody>
      </p:sp>
    </p:spTree>
    <p:extLst>
      <p:ext uri="{BB962C8B-B14F-4D97-AF65-F5344CB8AC3E}">
        <p14:creationId xmlns:p14="http://schemas.microsoft.com/office/powerpoint/2010/main" val="19388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Rendern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=“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“&gt;&lt;/div&gt;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=“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dist.js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“&gt;&lt;/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sz="1463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Rendern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700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sz="195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(...) { . . . }</a:t>
            </a:r>
          </a:p>
          <a:p>
            <a:endParaRPr lang="de-DE" sz="195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sz="195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</a:t>
            </a:r>
          </a:p>
          <a:p>
            <a:r>
              <a:rPr lang="de-DE" sz="195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95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sz="1463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0347" y="3834716"/>
            <a:ext cx="9415653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{props.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?'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CheckLabel-checked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':'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CheckLabel-unchecked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'}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10906" y="2512710"/>
            <a:ext cx="4953000" cy="9928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checked: false,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label: ‘At least 8 characters long.’ 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sz="1463" dirty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9" name="Freihandform 8"/>
          <p:cNvSpPr/>
          <p:nvPr/>
        </p:nvSpPr>
        <p:spPr>
          <a:xfrm rot="1711940">
            <a:off x="3964538" y="3332644"/>
            <a:ext cx="308027" cy="497667"/>
          </a:xfrm>
          <a:custGeom>
            <a:avLst/>
            <a:gdLst>
              <a:gd name="connsiteX0" fmla="*/ 0 w 589043"/>
              <a:gd name="connsiteY0" fmla="*/ 45756 h 801660"/>
              <a:gd name="connsiteX1" fmla="*/ 585216 w 589043"/>
              <a:gd name="connsiteY1" fmla="*/ 82332 h 801660"/>
              <a:gd name="connsiteX2" fmla="*/ 268224 w 589043"/>
              <a:gd name="connsiteY2" fmla="*/ 801660 h 80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043" h="801660">
                <a:moveTo>
                  <a:pt x="0" y="45756"/>
                </a:moveTo>
                <a:cubicBezTo>
                  <a:pt x="270256" y="1052"/>
                  <a:pt x="540512" y="-43652"/>
                  <a:pt x="585216" y="82332"/>
                </a:cubicBezTo>
                <a:cubicBezTo>
                  <a:pt x="629920" y="208316"/>
                  <a:pt x="268224" y="801660"/>
                  <a:pt x="268224" y="801660"/>
                </a:cubicBezTo>
              </a:path>
            </a:pathLst>
          </a:custGeom>
          <a:noFill/>
          <a:ln w="25400"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5579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CheckLabel.propTypes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React.PropTypes.string.isRequired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,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React.PropTypes.bool</a:t>
            </a:r>
            <a:endParaRPr lang="de-DE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3249" y="35724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beschreiben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6" y="5468264"/>
            <a:ext cx="6866991" cy="355512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93249" y="550848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Überprüfung zur Laufzeit</a:t>
            </a:r>
          </a:p>
        </p:txBody>
      </p:sp>
    </p:spTree>
    <p:extLst>
      <p:ext uri="{BB962C8B-B14F-4D97-AF65-F5344CB8AC3E}">
        <p14:creationId xmlns:p14="http://schemas.microsoft.com/office/powerpoint/2010/main" val="107441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Verwenden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230103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false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'At least 8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long' /&gt;</a:t>
            </a: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true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label='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Contains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uppercase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letters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.' /&gt;</a:t>
            </a:r>
            <a:endParaRPr lang="de-DE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  <p:sp>
        <p:nvSpPr>
          <p:cNvPr id="12" name="Inhaltsplatzhalter 6"/>
          <p:cNvSpPr txBox="1">
            <a:spLocks/>
          </p:cNvSpPr>
          <p:nvPr/>
        </p:nvSpPr>
        <p:spPr>
          <a:xfrm>
            <a:off x="855282" y="2224815"/>
            <a:ext cx="1547770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050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H="1">
            <a:off x="2461948" y="2353618"/>
            <a:ext cx="362545" cy="0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V="1">
            <a:off x="2824493" y="2028549"/>
            <a:ext cx="0" cy="642451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ierung 22"/>
          <p:cNvGrpSpPr/>
          <p:nvPr/>
        </p:nvGrpSpPr>
        <p:grpSpPr>
          <a:xfrm>
            <a:off x="7026278" y="2179189"/>
            <a:ext cx="1671190" cy="341171"/>
            <a:chOff x="8562382" y="1484370"/>
            <a:chExt cx="2056849" cy="419903"/>
          </a:xfrm>
        </p:grpSpPr>
        <p:sp>
          <p:nvSpPr>
            <p:cNvPr id="17" name="Inhaltsplatzhalter 6"/>
            <p:cNvSpPr txBox="1">
              <a:spLocks/>
            </p:cNvSpPr>
            <p:nvPr/>
          </p:nvSpPr>
          <p:spPr>
            <a:xfrm>
              <a:off x="9326145" y="1574513"/>
              <a:ext cx="1293086" cy="232739"/>
            </a:xfrm>
            <a:prstGeom prst="rect">
              <a:avLst/>
            </a:prstGeom>
          </p:spPr>
          <p:txBody>
            <a:bodyPr vert="horz" lIns="0" tIns="0" rIns="0" bIns="0" rtlCol="0">
              <a:normAutofit fontScale="925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6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CheckLabel</a:t>
              </a:r>
              <a:endParaRPr lang="de-DE" sz="1600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grpSp>
          <p:nvGrpSpPr>
            <p:cNvPr id="18" name="Gruppieren 25"/>
            <p:cNvGrpSpPr/>
            <p:nvPr/>
          </p:nvGrpSpPr>
          <p:grpSpPr>
            <a:xfrm>
              <a:off x="8562382" y="1484370"/>
              <a:ext cx="325485" cy="419903"/>
              <a:chOff x="7456115" y="1392211"/>
              <a:chExt cx="223107" cy="419903"/>
            </a:xfrm>
          </p:grpSpPr>
          <p:cxnSp>
            <p:nvCxnSpPr>
              <p:cNvPr id="20" name="Gerade Verbindung 10"/>
              <p:cNvCxnSpPr/>
              <p:nvPr/>
            </p:nvCxnSpPr>
            <p:spPr>
              <a:xfrm flipH="1">
                <a:off x="7456116" y="1392211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10"/>
              <p:cNvCxnSpPr/>
              <p:nvPr/>
            </p:nvCxnSpPr>
            <p:spPr>
              <a:xfrm flipV="1">
                <a:off x="7679221" y="1392211"/>
                <a:ext cx="0" cy="419437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10"/>
              <p:cNvCxnSpPr/>
              <p:nvPr/>
            </p:nvCxnSpPr>
            <p:spPr>
              <a:xfrm flipH="1">
                <a:off x="7456115" y="1812114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Gerade Verbindung 10"/>
            <p:cNvCxnSpPr/>
            <p:nvPr/>
          </p:nvCxnSpPr>
          <p:spPr>
            <a:xfrm flipH="1">
              <a:off x="8887866" y="1694321"/>
              <a:ext cx="325484" cy="0"/>
            </a:xfrm>
            <a:prstGeom prst="line">
              <a:avLst/>
            </a:prstGeom>
            <a:ln w="6350">
              <a:solidFill>
                <a:srgbClr val="41719C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hteck 14"/>
          <p:cNvSpPr/>
          <p:nvPr/>
        </p:nvSpPr>
        <p:spPr>
          <a:xfrm>
            <a:off x="906049" y="1030605"/>
            <a:ext cx="5761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0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zusammensetzbar</a:t>
            </a:r>
            <a:endParaRPr lang="de-DE" sz="2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(props)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props.checks.map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625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             </a:t>
            </a:r>
            <a:r>
              <a:rPr lang="en-US" sz="1625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              checked={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c.checked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              key={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/&gt;)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Komponenten Klassen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3869" y="1552684"/>
            <a:ext cx="7152132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constructor(</a:t>
            </a:r>
            <a:r>
              <a:rPr lang="en-US" sz="1625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super(</a:t>
            </a:r>
            <a:r>
              <a:rPr lang="en-US" sz="1625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endParaRPr lang="en-US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componentDidMount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componentWillReceiveProps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shouldComponentUpdate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endParaRPr lang="en-US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render() {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return &lt;div&gt;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en-US" sz="1625" dirty="0" err="1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this.props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.checks.map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. . ./&gt;)}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CheckLabelList.propTypes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{ . . . };</a:t>
            </a:r>
          </a:p>
        </p:txBody>
      </p:sp>
      <p:sp>
        <p:nvSpPr>
          <p:cNvPr id="7" name="Rechteck 6"/>
          <p:cNvSpPr/>
          <p:nvPr/>
        </p:nvSpPr>
        <p:spPr>
          <a:xfrm>
            <a:off x="73437" y="1532872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 Klasse</a:t>
            </a:r>
          </a:p>
        </p:txBody>
      </p:sp>
      <p:sp>
        <p:nvSpPr>
          <p:cNvPr id="8" name="Rechteck 7"/>
          <p:cNvSpPr/>
          <p:nvPr/>
        </p:nvSpPr>
        <p:spPr>
          <a:xfrm>
            <a:off x="73437" y="1820374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Konstruktor</a:t>
            </a:r>
          </a:p>
        </p:txBody>
      </p:sp>
      <p:sp>
        <p:nvSpPr>
          <p:cNvPr id="10" name="Rechteck 9"/>
          <p:cNvSpPr/>
          <p:nvPr/>
        </p:nvSpPr>
        <p:spPr>
          <a:xfrm>
            <a:off x="73437" y="3037448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Lifecycle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Methoden</a:t>
            </a:r>
          </a:p>
        </p:txBody>
      </p:sp>
      <p:sp>
        <p:nvSpPr>
          <p:cNvPr id="11" name="Rechteck 10"/>
          <p:cNvSpPr/>
          <p:nvPr/>
        </p:nvSpPr>
        <p:spPr>
          <a:xfrm>
            <a:off x="73437" y="3795257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-Methode (</a:t>
            </a:r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pflicht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437" y="4277991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Objekt</a:t>
            </a:r>
          </a:p>
        </p:txBody>
      </p:sp>
      <p:sp>
        <p:nvSpPr>
          <p:cNvPr id="13" name="Rechteck 12"/>
          <p:cNvSpPr/>
          <p:nvPr/>
        </p:nvSpPr>
        <p:spPr>
          <a:xfrm>
            <a:off x="0" y="5495065"/>
            <a:ext cx="281911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Property-Beschreibungen</a:t>
            </a:r>
          </a:p>
        </p:txBody>
      </p:sp>
    </p:spTree>
    <p:extLst>
      <p:ext uri="{BB962C8B-B14F-4D97-AF65-F5344CB8AC3E}">
        <p14:creationId xmlns:p14="http://schemas.microsoft.com/office/powerpoint/2010/main" val="5555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von Komponenten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64642" y="1554290"/>
            <a:ext cx="7508748" cy="464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Von außen übergeben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“Eigentum“ des Aufrufers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Unveränderlich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275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this.props</a:t>
            </a:r>
            <a:endParaRPr lang="de-DE" sz="2275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275" dirty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(„</a:t>
            </a:r>
            <a:r>
              <a:rPr lang="de-DE" sz="2275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“)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Komponenten-intern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Beispiele: Inhalt von Eingabefeld, Antwort vom 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endParaRPr lang="de-DE" sz="2275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Veränderlich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275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this.state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275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this.setState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in Klassen verfügbar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this.setState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triggert erneutes Rendern</a:t>
            </a:r>
          </a:p>
        </p:txBody>
      </p:sp>
    </p:spTree>
    <p:extLst>
      <p:ext uri="{BB962C8B-B14F-4D97-AF65-F5344CB8AC3E}">
        <p14:creationId xmlns:p14="http://schemas.microsoft.com/office/powerpoint/2010/main" val="9783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Passwort </a:t>
            </a:r>
            <a:r>
              <a:rPr lang="de-DE" dirty="0" smtClean="0"/>
              <a:t>Formular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100932" y="3645959"/>
            <a:ext cx="1093319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PasswordForm</a:t>
            </a:r>
            <a:endParaRPr lang="de-DE" sz="1138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3301759" y="3772709"/>
            <a:ext cx="362544" cy="0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3664303" y="2389367"/>
            <a:ext cx="0" cy="3024240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3763362" y="3554136"/>
            <a:ext cx="1036879" cy="4285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4971042" y="3037741"/>
            <a:ext cx="0" cy="1201225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4800242" y="3645959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834064" y="1795964"/>
            <a:ext cx="1886011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3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Interner Zustand!</a:t>
            </a: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5078552" y="3296321"/>
            <a:ext cx="811083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6053923" y="3291984"/>
            <a:ext cx="0" cy="201484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5883122" y="339272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5300114" y="2596796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138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6053923" y="2470037"/>
            <a:ext cx="0" cy="400957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5883122" y="2670516"/>
            <a:ext cx="170801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3664303" y="2375310"/>
            <a:ext cx="2560423" cy="12482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3664302" y="5412033"/>
            <a:ext cx="2560422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4971042" y="3037741"/>
            <a:ext cx="123068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4971042" y="4234716"/>
            <a:ext cx="1230681" cy="425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6053923" y="3487454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6053923" y="329186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6053923" y="2470037"/>
            <a:ext cx="170801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6053923" y="2870995"/>
            <a:ext cx="170801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93" y="2390940"/>
            <a:ext cx="3225072" cy="3021093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6435501" y="2514797"/>
            <a:ext cx="695779" cy="271099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6775838" y="2012206"/>
            <a:ext cx="1" cy="502591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40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reactbuch.de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16" y="943120"/>
            <a:ext cx="2711568" cy="3939886"/>
          </a:xfrm>
          <a:prstGeom prst="rect">
            <a:avLst/>
          </a:prstGeom>
          <a:ln>
            <a:solidFill>
              <a:srgbClr val="36544F"/>
            </a:solidFill>
          </a:ln>
          <a:effectLst>
            <a:outerShdw blurRad="50800" dist="88900" dir="2700000" algn="tl" rotWithShape="0">
              <a:srgbClr val="02524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2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261984" y="3633259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3301759" y="3772709"/>
            <a:ext cx="362544" cy="0"/>
          </a:xfrm>
          <a:prstGeom prst="line">
            <a:avLst/>
          </a:prstGeom>
          <a:ln w="1905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3664303" y="2389367"/>
            <a:ext cx="0" cy="3024240"/>
          </a:xfrm>
          <a:prstGeom prst="line">
            <a:avLst/>
          </a:prstGeom>
          <a:ln w="1905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834064" y="1745164"/>
            <a:ext cx="1886011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Interner Zustand!</a:t>
            </a:r>
          </a:p>
        </p:txBody>
      </p:sp>
      <p:sp>
        <p:nvSpPr>
          <p:cNvPr id="15" name="Inhaltsplatzhalter 6"/>
          <p:cNvSpPr txBox="1">
            <a:spLocks/>
          </p:cNvSpPr>
          <p:nvPr/>
        </p:nvSpPr>
        <p:spPr>
          <a:xfrm>
            <a:off x="4569734" y="2514797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6053923" y="2470037"/>
            <a:ext cx="0" cy="400957"/>
          </a:xfrm>
          <a:prstGeom prst="line">
            <a:avLst/>
          </a:prstGeom>
          <a:ln w="190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5883122" y="2670516"/>
            <a:ext cx="170801" cy="0"/>
          </a:xfrm>
          <a:prstGeom prst="line">
            <a:avLst/>
          </a:prstGeom>
          <a:ln w="190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3664303" y="2375310"/>
            <a:ext cx="2560423" cy="12482"/>
          </a:xfrm>
          <a:prstGeom prst="line">
            <a:avLst/>
          </a:prstGeom>
          <a:ln w="1905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3664302" y="5412033"/>
            <a:ext cx="2560422" cy="0"/>
          </a:xfrm>
          <a:prstGeom prst="line">
            <a:avLst/>
          </a:prstGeom>
          <a:ln w="1905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6053923" y="2470037"/>
            <a:ext cx="170801" cy="0"/>
          </a:xfrm>
          <a:prstGeom prst="line">
            <a:avLst/>
          </a:prstGeom>
          <a:ln w="190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6053923" y="2870995"/>
            <a:ext cx="170801" cy="0"/>
          </a:xfrm>
          <a:prstGeom prst="line">
            <a:avLst/>
          </a:prstGeom>
          <a:ln w="190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93" y="2390940"/>
            <a:ext cx="3225072" cy="3021093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6435501" y="2514797"/>
            <a:ext cx="695779" cy="271099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6775838" y="2012206"/>
            <a:ext cx="1" cy="502591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Event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172497" y="520336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3. 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6021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Event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172497" y="520336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3. Zustand neu setzen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340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616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</p:spTree>
    <p:extLst>
      <p:ext uri="{BB962C8B-B14F-4D97-AF65-F5344CB8AC3E}">
        <p14:creationId xmlns:p14="http://schemas.microsoft.com/office/powerpoint/2010/main" val="1436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Das Password Formular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38410" y="3597841"/>
            <a:ext cx="1093319" cy="34431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300" b="1" spc="4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138" b="1" spc="4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271029" y="3723179"/>
            <a:ext cx="362544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1633573" y="2339837"/>
            <a:ext cx="0" cy="302424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1732632" y="3504606"/>
            <a:ext cx="1036879" cy="4285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2940312" y="2988211"/>
            <a:ext cx="0" cy="1201225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2769512" y="3596429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50941" y="4049636"/>
            <a:ext cx="468255" cy="271099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138" b="1" spc="4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endParaRPr lang="de-DE" sz="1138" b="1" spc="4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3047822" y="3246791"/>
            <a:ext cx="811083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4023193" y="3242454"/>
            <a:ext cx="0" cy="201484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3852392" y="334319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3269384" y="2547266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4023193" y="2420507"/>
            <a:ext cx="0" cy="400957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3852392" y="262098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1633573" y="2325780"/>
            <a:ext cx="2560423" cy="12482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1633572" y="5362503"/>
            <a:ext cx="2560422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2940312" y="2988211"/>
            <a:ext cx="123068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2940312" y="4185186"/>
            <a:ext cx="1230681" cy="425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4023193" y="3437924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4023193" y="324233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4023193" y="2420507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4023193" y="2821465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63" y="2341410"/>
            <a:ext cx="3225072" cy="3021093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4404771" y="2465267"/>
            <a:ext cx="695779" cy="271099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V="1">
            <a:off x="685068" y="3833192"/>
            <a:ext cx="9906" cy="217933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7617714" y="2613456"/>
            <a:ext cx="822198" cy="0"/>
          </a:xfrm>
          <a:prstGeom prst="line">
            <a:avLst/>
          </a:prstGeom>
          <a:ln w="22225">
            <a:solidFill>
              <a:srgbClr val="025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8439912" y="2613456"/>
            <a:ext cx="0" cy="2497088"/>
          </a:xfrm>
          <a:prstGeom prst="line">
            <a:avLst/>
          </a:prstGeom>
          <a:ln w="22225">
            <a:solidFill>
              <a:srgbClr val="025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7617714" y="5110544"/>
            <a:ext cx="822198" cy="0"/>
          </a:xfrm>
          <a:prstGeom prst="line">
            <a:avLst/>
          </a:prstGeom>
          <a:ln w="22225">
            <a:solidFill>
              <a:srgbClr val="025249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7617714" y="4521137"/>
            <a:ext cx="822198" cy="0"/>
          </a:xfrm>
          <a:prstGeom prst="line">
            <a:avLst/>
          </a:prstGeom>
          <a:ln w="22225">
            <a:solidFill>
              <a:srgbClr val="025249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>
            <a:off x="7617714" y="3089720"/>
            <a:ext cx="822198" cy="0"/>
          </a:xfrm>
          <a:prstGeom prst="line">
            <a:avLst/>
          </a:prstGeom>
          <a:ln w="22225">
            <a:solidFill>
              <a:srgbClr val="025249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7617714" y="3353102"/>
            <a:ext cx="822198" cy="0"/>
          </a:xfrm>
          <a:prstGeom prst="line">
            <a:avLst/>
          </a:prstGeom>
          <a:ln w="22225">
            <a:solidFill>
              <a:srgbClr val="025249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7617714" y="3616241"/>
            <a:ext cx="822198" cy="0"/>
          </a:xfrm>
          <a:prstGeom prst="line">
            <a:avLst/>
          </a:prstGeom>
          <a:ln w="22225">
            <a:solidFill>
              <a:srgbClr val="025249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7617714" y="3894928"/>
            <a:ext cx="822198" cy="0"/>
          </a:xfrm>
          <a:prstGeom prst="line">
            <a:avLst/>
          </a:prstGeom>
          <a:ln w="22225">
            <a:solidFill>
              <a:srgbClr val="025249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7617714" y="4185186"/>
            <a:ext cx="822198" cy="0"/>
          </a:xfrm>
          <a:prstGeom prst="line">
            <a:avLst/>
          </a:prstGeom>
          <a:ln w="22225">
            <a:solidFill>
              <a:srgbClr val="025249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nhaltsplatzhalter 6"/>
          <p:cNvSpPr txBox="1">
            <a:spLocks/>
          </p:cNvSpPr>
          <p:nvPr/>
        </p:nvSpPr>
        <p:spPr>
          <a:xfrm>
            <a:off x="7629842" y="2353746"/>
            <a:ext cx="1093319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1" spc="4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beeinflußt</a:t>
            </a:r>
            <a:endParaRPr lang="de-DE" sz="1138" b="1" spc="4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3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„Klassische“ Observer Lösung</a:t>
            </a:r>
            <a:endParaRPr lang="de-DE" dirty="0"/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52" y="4589562"/>
            <a:ext cx="6188296" cy="2087033"/>
          </a:xfrm>
          <a:prstGeom prst="rect">
            <a:avLst/>
          </a:prstGeom>
        </p:spPr>
      </p:pic>
      <p:sp>
        <p:nvSpPr>
          <p:cNvPr id="35" name="Textfeld 34"/>
          <p:cNvSpPr txBox="1"/>
          <p:nvPr/>
        </p:nvSpPr>
        <p:spPr>
          <a:xfrm>
            <a:off x="487931" y="1169989"/>
            <a:ext cx="6029215" cy="3768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Verbinden von Model und View</a:t>
            </a:r>
            <a:endParaRPr lang="de-DE" sz="227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Wann wird was gebunden?</a:t>
            </a:r>
          </a:p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genau funktioniert das Binding? </a:t>
            </a:r>
          </a:p>
          <a:p>
            <a:pPr marL="689372" lvl="1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Beispiel: Element in Liste, Liste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Reihenfolge von Events</a:t>
            </a:r>
          </a:p>
          <a:p>
            <a:pPr>
              <a:lnSpc>
                <a:spcPct val="150000"/>
              </a:lnSpc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 schnell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komplex, schwer zu durchschauen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275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Ganz einfach: alles rendern</a:t>
            </a:r>
            <a:endParaRPr lang="de-DE" dirty="0"/>
          </a:p>
        </p:txBody>
      </p:sp>
      <p:grpSp>
        <p:nvGrpSpPr>
          <p:cNvPr id="24" name="Gruppierung 23"/>
          <p:cNvGrpSpPr/>
          <p:nvPr/>
        </p:nvGrpSpPr>
        <p:grpSpPr>
          <a:xfrm>
            <a:off x="2047997" y="1708046"/>
            <a:ext cx="6368805" cy="3981554"/>
            <a:chOff x="1528233" y="2190646"/>
            <a:chExt cx="7141113" cy="4464374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0933" y="2190647"/>
              <a:ext cx="4265956" cy="4464373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1785222" y="3598777"/>
              <a:ext cx="2921000" cy="347133"/>
            </a:xfrm>
            <a:prstGeom prst="rect">
              <a:avLst/>
            </a:prstGeom>
            <a:noFill/>
            <a:ln w="19050">
              <a:solidFill>
                <a:srgbClr val="EF7D1D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>
              <a:off x="1709022" y="3514133"/>
              <a:ext cx="3149600" cy="1735644"/>
            </a:xfrm>
            <a:prstGeom prst="rect">
              <a:avLst/>
            </a:prstGeom>
            <a:noFill/>
            <a:ln w="19050">
              <a:solidFill>
                <a:srgbClr val="EF7D1D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1641289" y="2913000"/>
              <a:ext cx="4064000" cy="3623710"/>
            </a:xfrm>
            <a:prstGeom prst="rect">
              <a:avLst/>
            </a:prstGeom>
            <a:noFill/>
            <a:ln w="19050">
              <a:solidFill>
                <a:srgbClr val="EF7D1D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/>
            <p:cNvSpPr/>
            <p:nvPr/>
          </p:nvSpPr>
          <p:spPr>
            <a:xfrm>
              <a:off x="3630956" y="5944043"/>
              <a:ext cx="1955800" cy="533400"/>
            </a:xfrm>
            <a:prstGeom prst="rect">
              <a:avLst/>
            </a:prstGeom>
            <a:noFill/>
            <a:ln w="19050">
              <a:solidFill>
                <a:srgbClr val="EF7D1D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1528233" y="2190646"/>
              <a:ext cx="4245320" cy="4464373"/>
            </a:xfrm>
            <a:prstGeom prst="rect">
              <a:avLst/>
            </a:prstGeom>
            <a:noFill/>
            <a:ln w="19050">
              <a:solidFill>
                <a:srgbClr val="EF7D1D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7330017" y="3036330"/>
              <a:ext cx="913435" cy="448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 smtClean="0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Event</a:t>
              </a:r>
              <a:endParaRPr lang="de-DE" b="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7330017" y="4212073"/>
              <a:ext cx="13393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b="1" dirty="0" smtClean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Re-</a:t>
              </a:r>
              <a:r>
                <a:rPr lang="de-DE" sz="2000" b="1" dirty="0" err="1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r</a:t>
              </a:r>
              <a:r>
                <a:rPr lang="de-DE" sz="2000" b="1" dirty="0" err="1" smtClean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ender</a:t>
              </a:r>
              <a:endPara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14" name="Gerade Verbindung 13"/>
            <p:cNvCxnSpPr/>
            <p:nvPr/>
          </p:nvCxnSpPr>
          <p:spPr>
            <a:xfrm flipH="1">
              <a:off x="5157338" y="3250676"/>
              <a:ext cx="2098595" cy="20017"/>
            </a:xfrm>
            <a:prstGeom prst="line">
              <a:avLst/>
            </a:prstGeom>
            <a:ln w="25400">
              <a:solidFill>
                <a:srgbClr val="41719C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flipH="1" flipV="1">
              <a:off x="5586756" y="3263900"/>
              <a:ext cx="1669177" cy="1168400"/>
            </a:xfrm>
            <a:prstGeom prst="line">
              <a:avLst/>
            </a:prstGeom>
            <a:ln w="25400">
              <a:solidFill>
                <a:srgbClr val="EF7D1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 flipH="1" flipV="1">
              <a:off x="4858622" y="3598777"/>
              <a:ext cx="2397311" cy="844105"/>
            </a:xfrm>
            <a:prstGeom prst="line">
              <a:avLst/>
            </a:prstGeom>
            <a:ln w="25400">
              <a:solidFill>
                <a:srgbClr val="EF7D1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flipH="1" flipV="1">
              <a:off x="4858622" y="4110567"/>
              <a:ext cx="2397312" cy="342898"/>
            </a:xfrm>
            <a:prstGeom prst="line">
              <a:avLst/>
            </a:prstGeom>
            <a:ln w="25400">
              <a:solidFill>
                <a:srgbClr val="EF7D1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 flipH="1">
              <a:off x="4706222" y="4464047"/>
              <a:ext cx="2549711" cy="0"/>
            </a:xfrm>
            <a:prstGeom prst="line">
              <a:avLst/>
            </a:prstGeom>
            <a:ln w="25400">
              <a:solidFill>
                <a:srgbClr val="EF7D1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 flipH="1">
              <a:off x="4080933" y="4464047"/>
              <a:ext cx="3175000" cy="270936"/>
            </a:xfrm>
            <a:prstGeom prst="line">
              <a:avLst/>
            </a:prstGeom>
            <a:ln w="25400">
              <a:solidFill>
                <a:srgbClr val="EF7D1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>
              <a:endCxn id="7" idx="3"/>
            </p:cNvCxnSpPr>
            <p:nvPr/>
          </p:nvCxnSpPr>
          <p:spPr>
            <a:xfrm flipH="1" flipV="1">
              <a:off x="4706222" y="3772344"/>
              <a:ext cx="2549711" cy="670538"/>
            </a:xfrm>
            <a:prstGeom prst="line">
              <a:avLst/>
            </a:prstGeom>
            <a:ln w="25400">
              <a:solidFill>
                <a:srgbClr val="EF7D1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flipH="1">
              <a:off x="4345517" y="4464047"/>
              <a:ext cx="2910416" cy="599020"/>
            </a:xfrm>
            <a:prstGeom prst="line">
              <a:avLst/>
            </a:prstGeom>
            <a:ln w="25400">
              <a:solidFill>
                <a:srgbClr val="EF7D1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/>
          </p:nvCxnSpPr>
          <p:spPr>
            <a:xfrm flipH="1">
              <a:off x="3630956" y="4442882"/>
              <a:ext cx="3624977" cy="1045636"/>
            </a:xfrm>
            <a:prstGeom prst="line">
              <a:avLst/>
            </a:prstGeom>
            <a:ln w="25400">
              <a:solidFill>
                <a:srgbClr val="EF7D1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flipH="1">
              <a:off x="5586756" y="4464047"/>
              <a:ext cx="1669177" cy="1479996"/>
            </a:xfrm>
            <a:prstGeom prst="line">
              <a:avLst/>
            </a:prstGeom>
            <a:ln w="25400">
              <a:solidFill>
                <a:srgbClr val="EF7D1D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2379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Password Formular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897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Uni-</a:t>
            </a:r>
            <a:r>
              <a:rPr lang="de-DE" dirty="0" err="1" smtClean="0"/>
              <a:t>directional</a:t>
            </a:r>
            <a:r>
              <a:rPr lang="de-DE" dirty="0" smtClean="0"/>
              <a:t> Data 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38" y="1231542"/>
            <a:ext cx="7164512" cy="481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Function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344012" y="1124138"/>
            <a:ext cx="9217977" cy="2624689"/>
            <a:chOff x="454819" y="967386"/>
            <a:chExt cx="11345202" cy="3230386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454819" y="967386"/>
              <a:ext cx="2398563" cy="3226110"/>
              <a:chOff x="345091" y="1820826"/>
              <a:chExt cx="2398563" cy="3226110"/>
            </a:xfrm>
          </p:grpSpPr>
          <p:pic>
            <p:nvPicPr>
              <p:cNvPr id="6" name="Bild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091" y="2429255"/>
                <a:ext cx="2398563" cy="2617681"/>
              </a:xfrm>
              <a:prstGeom prst="rect">
                <a:avLst/>
              </a:prstGeom>
            </p:spPr>
          </p:pic>
          <p:sp>
            <p:nvSpPr>
              <p:cNvPr id="8" name="Textfeld 7"/>
              <p:cNvSpPr txBox="1"/>
              <p:nvPr/>
            </p:nvSpPr>
            <p:spPr>
              <a:xfrm>
                <a:off x="991954" y="1820826"/>
                <a:ext cx="1104839" cy="333899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sz="1463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sz="1463" dirty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()</a:t>
                </a:r>
              </a:p>
            </p:txBody>
          </p:sp>
        </p:grpSp>
        <p:grpSp>
          <p:nvGrpSpPr>
            <p:cNvPr id="18" name="Gruppierung 17"/>
            <p:cNvGrpSpPr/>
            <p:nvPr/>
          </p:nvGrpSpPr>
          <p:grpSpPr>
            <a:xfrm>
              <a:off x="6419245" y="967386"/>
              <a:ext cx="2398563" cy="3230386"/>
              <a:chOff x="5480461" y="1820826"/>
              <a:chExt cx="2398563" cy="3230386"/>
            </a:xfrm>
          </p:grpSpPr>
          <p:pic>
            <p:nvPicPr>
              <p:cNvPr id="5" name="Bild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0461" y="2429255"/>
                <a:ext cx="2398563" cy="2621957"/>
              </a:xfrm>
              <a:prstGeom prst="rect">
                <a:avLst/>
              </a:prstGeom>
            </p:spPr>
          </p:pic>
          <p:sp>
            <p:nvSpPr>
              <p:cNvPr id="13" name="Textfeld 12"/>
              <p:cNvSpPr txBox="1"/>
              <p:nvPr/>
            </p:nvSpPr>
            <p:spPr>
              <a:xfrm>
                <a:off x="5643956" y="1820826"/>
                <a:ext cx="2071572" cy="333899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sz="1463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sz="1463" dirty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(R3!demo)</a:t>
                </a:r>
              </a:p>
            </p:txBody>
          </p:sp>
        </p:grpSp>
        <p:grpSp>
          <p:nvGrpSpPr>
            <p:cNvPr id="17" name="Gruppierung 16"/>
            <p:cNvGrpSpPr/>
            <p:nvPr/>
          </p:nvGrpSpPr>
          <p:grpSpPr>
            <a:xfrm>
              <a:off x="9401458" y="967386"/>
              <a:ext cx="2398563" cy="3230386"/>
              <a:chOff x="8048146" y="1820826"/>
              <a:chExt cx="2398563" cy="3230386"/>
            </a:xfrm>
          </p:grpSpPr>
          <p:pic>
            <p:nvPicPr>
              <p:cNvPr id="7" name="Bild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8146" y="2429255"/>
                <a:ext cx="2398563" cy="2621957"/>
              </a:xfrm>
              <a:prstGeom prst="rect">
                <a:avLst/>
              </a:prstGeom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8556903" y="1820826"/>
                <a:ext cx="1381049" cy="333899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sz="1463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sz="1463" dirty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(R3)</a:t>
                </a:r>
              </a:p>
            </p:txBody>
          </p:sp>
        </p:grpSp>
        <p:grpSp>
          <p:nvGrpSpPr>
            <p:cNvPr id="19" name="Gruppierung 18"/>
            <p:cNvGrpSpPr/>
            <p:nvPr/>
          </p:nvGrpSpPr>
          <p:grpSpPr>
            <a:xfrm>
              <a:off x="3437032" y="967386"/>
              <a:ext cx="2398563" cy="3230386"/>
              <a:chOff x="2912776" y="1820826"/>
              <a:chExt cx="2398563" cy="3230386"/>
            </a:xfrm>
          </p:grpSpPr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2776" y="2429255"/>
                <a:ext cx="2398563" cy="2621957"/>
              </a:xfrm>
              <a:prstGeom prst="rect">
                <a:avLst/>
              </a:prstGeom>
            </p:spPr>
          </p:pic>
          <p:sp>
            <p:nvSpPr>
              <p:cNvPr id="16" name="Textfeld 15"/>
              <p:cNvSpPr txBox="1"/>
              <p:nvPr/>
            </p:nvSpPr>
            <p:spPr>
              <a:xfrm>
                <a:off x="3421533" y="1820826"/>
                <a:ext cx="1381049" cy="333899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sz="1463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sz="1463" dirty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(R3)</a:t>
                </a:r>
              </a:p>
            </p:txBody>
          </p:sp>
        </p:grpSp>
      </p:grpSp>
      <p:sp>
        <p:nvSpPr>
          <p:cNvPr id="21" name="Rechteck 20"/>
          <p:cNvSpPr/>
          <p:nvPr/>
        </p:nvSpPr>
        <p:spPr>
          <a:xfrm>
            <a:off x="344012" y="4282962"/>
            <a:ext cx="9217976" cy="225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95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f(zustand) </a:t>
            </a:r>
            <a:r>
              <a:rPr lang="de-DE" sz="195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 </a:t>
            </a:r>
            <a:r>
              <a:rPr lang="de-DE" sz="195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UI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1950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 wird genau eine UI zu genau einem Zustand gerendert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1950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Model </a:t>
            </a: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mit </a:t>
            </a:r>
            <a:r>
              <a:rPr lang="de-DE" sz="1950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allen</a:t>
            </a: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Zuständen (Textfelder, Auswahllisten </a:t>
            </a:r>
            <a:r>
              <a:rPr lang="de-DE" sz="1950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etc</a:t>
            </a: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1950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Keine Dynamik, keine Seiteneffekte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1950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Sehr einfaches Prinzip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1950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Performant durch </a:t>
            </a:r>
            <a:r>
              <a:rPr lang="de-DE" sz="1950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Virtual DOM</a:t>
            </a:r>
            <a:endParaRPr lang="de-DE" sz="1950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42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Zusammenfassung: Zustand </a:t>
            </a:r>
            <a:r>
              <a:rPr lang="de-DE" dirty="0" smtClean="0"/>
              <a:t>und Rendern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87931" y="1169989"/>
            <a:ext cx="9160521" cy="3768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gibt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kein Zwei-Wege-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Databinding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Nach einem Ereignis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erneutes Rendern der Komponente 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ausgelöst</a:t>
            </a:r>
          </a:p>
          <a:p>
            <a:pPr marL="689372" lvl="1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setState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 </a:t>
            </a:r>
          </a:p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 immer die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ganze Komponente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neu gerendert</a:t>
            </a:r>
          </a:p>
          <a:p>
            <a:pPr marL="603647" lvl="1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275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PasswordForm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allen Checks</a:t>
            </a:r>
          </a:p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Rendern bedeutet Ausführen von 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</a:t>
            </a:r>
          </a:p>
          <a:p>
            <a:pPr marL="603647" lvl="1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virtuellen DOM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7" y="5318094"/>
            <a:ext cx="8536304" cy="14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5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1"/>
            <a:ext cx="7597902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92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 JAVASCRIPT LIBRARY FOR BUILDING</a:t>
            </a:r>
          </a:p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 INTERFACES</a:t>
            </a: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Virtual Dom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08" y="1603820"/>
            <a:ext cx="9118986" cy="42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23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Virtual Dom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Virtual DOM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React.createElement</a:t>
            </a:r>
            <a:r>
              <a:rPr lang="de-DE" sz="2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liefert ein 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virtuelles</a:t>
            </a:r>
            <a:r>
              <a:rPr lang="de-DE" sz="2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DOM-Objekt </a:t>
            </a: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zurück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DOM 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Events</a:t>
            </a: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sind </a:t>
            </a:r>
            <a:r>
              <a:rPr lang="de-DE" sz="24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gewrappt</a:t>
            </a:r>
            <a:endParaRPr lang="de-DE" sz="2400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Trennung von Darstellung und Repräsentation</a:t>
            </a:r>
          </a:p>
          <a:p>
            <a:pPr>
              <a:lnSpc>
                <a:spcPct val="120000"/>
              </a:lnSpc>
            </a:pP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performantes neu rendern der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Ausgabe in andere Formate (z.B. String)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auf dem Server gerendert werden (Universal </a:t>
            </a:r>
            <a:r>
              <a:rPr lang="de-DE" sz="24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Webapps</a:t>
            </a: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ohne DOM/Browser getestet </a:t>
            </a: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20000"/>
              </a:lnSpc>
            </a:pPr>
            <a:endParaRPr lang="de-DE" sz="2400" dirty="0"/>
          </a:p>
          <a:p>
            <a:pPr>
              <a:lnSpc>
                <a:spcPct val="12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1955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 zwischen Komponenten</a:t>
            </a:r>
            <a:endParaRPr lang="de-DE" dirty="0"/>
          </a:p>
        </p:txBody>
      </p:sp>
      <p:pic>
        <p:nvPicPr>
          <p:cNvPr id="113" name="Bild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451373"/>
            <a:ext cx="4851400" cy="4381500"/>
          </a:xfrm>
          <a:prstGeom prst="rect">
            <a:avLst/>
          </a:prstGeom>
        </p:spPr>
      </p:pic>
      <p:pic>
        <p:nvPicPr>
          <p:cNvPr id="114" name="Bild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39" y="1451373"/>
            <a:ext cx="4080261" cy="44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 zwischen Komponenten</a:t>
            </a:r>
            <a:endParaRPr lang="de-DE" dirty="0"/>
          </a:p>
        </p:txBody>
      </p:sp>
      <p:pic>
        <p:nvPicPr>
          <p:cNvPr id="113" name="Bild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451373"/>
            <a:ext cx="4851400" cy="4381500"/>
          </a:xfrm>
          <a:prstGeom prst="rect">
            <a:avLst/>
          </a:prstGeom>
        </p:spPr>
      </p:pic>
      <p:pic>
        <p:nvPicPr>
          <p:cNvPr id="114" name="Bild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39" y="1451373"/>
            <a:ext cx="4080261" cy="44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73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Callback-Funktionen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717800" y="1011853"/>
            <a:ext cx="71882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 smtClean="0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PasswordView</a:t>
            </a:r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en-US" sz="1400" b="1" dirty="0" err="1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 . 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={p=&gt;</a:t>
            </a:r>
            <a:r>
              <a:rPr lang="en-US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sz="14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(. . .)}</a:t>
            </a:r>
            <a:endParaRPr lang="en-US" sz="14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2086991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übergeben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Callback-Funktionen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717800" y="1011853"/>
            <a:ext cx="71882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 smtClean="0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PasswordView</a:t>
            </a:r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en-US" sz="1400" b="1" dirty="0" err="1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 . 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={p=&gt;</a:t>
            </a:r>
            <a:r>
              <a:rPr lang="en-US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(. . .)}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en-US" sz="1400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&lt;input value=“. . .”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=“. . .” /&gt;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&lt;Button label=“Set new Password”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onClickHandler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</a:p>
          <a:p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{()=&gt;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this.props.onSetPasswordHandler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PasswordForm.propTypes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React.PropTypes.func.isRequired</a:t>
            </a:r>
            <a:endParaRPr lang="en-US" sz="14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2086991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übergeben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53390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aufrufen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0" y="590550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angeben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9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Callback-Funktionen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717800" y="1011853"/>
            <a:ext cx="71882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 smtClean="0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PasswordView</a:t>
            </a:r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en-US" sz="1400" b="1" dirty="0" err="1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en-US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p=&gt;</a:t>
            </a:r>
            <a:r>
              <a:rPr lang="en-US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sz="14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(. . .)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en-US" sz="1400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&lt;input value=“. . .”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=“. . .” /&gt;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&lt;Button label=“Set new Password”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onClickHandler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{()=&gt;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this.props.onSetPasswordHandler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b="1" dirty="0" err="1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PasswordForm.propTypes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React.PropTypes.func.isRequired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2086991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übergeben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53390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aufrufen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7823962" y="2561311"/>
            <a:ext cx="0" cy="1972589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" name="Rechteck 6"/>
          <p:cNvSpPr/>
          <p:nvPr/>
        </p:nvSpPr>
        <p:spPr>
          <a:xfrm>
            <a:off x="7244032" y="29447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„</a:t>
            </a:r>
            <a:r>
              <a:rPr lang="de-DE" sz="13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>
            <a:off x="7150862" y="1551936"/>
            <a:ext cx="0" cy="535055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4368800" y="1571130"/>
            <a:ext cx="2756662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hteck 14"/>
          <p:cNvSpPr/>
          <p:nvPr/>
        </p:nvSpPr>
        <p:spPr>
          <a:xfrm>
            <a:off x="5115465" y="1424936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Rendern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0" y="590550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angeben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92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7325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Unit Tests (Ohne DOM)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866900" y="1623348"/>
            <a:ext cx="91694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 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chai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TestUtils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-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addons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-test-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utils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describe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', () =&gt;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should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render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 "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', () =&gt; {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renderer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TestUtils.createRenderer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renderer.render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My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Label'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true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tree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renderer.getRenderOutput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tree.type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).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to.equal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('div');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tree.props.className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).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to.equal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CheckLabel-checked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tree.props.children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).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to.equal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My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Label');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});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3128391"/>
            <a:ext cx="275967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5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„</a:t>
            </a:r>
            <a:r>
              <a:rPr lang="de-DE" sz="15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Shallow</a:t>
            </a:r>
            <a:r>
              <a:rPr lang="de-DE" sz="15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5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rendering</a:t>
            </a:r>
            <a:r>
              <a:rPr lang="de-DE" sz="15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</a:t>
            </a:r>
            <a:endParaRPr lang="de-DE" sz="15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43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Unit Tests (Mit DOM)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12750" y="1510787"/>
            <a:ext cx="90805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chai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jsdom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mocha-jsdom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. . . }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-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addons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-test-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utils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describe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', () =&gt;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jsdom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updates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', 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=&gt;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tree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renderIntoDocument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restrictions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={. . .}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onPasswordSet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={. . .}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);</a:t>
            </a: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isCompositeComponentWithType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tree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)).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to.be.true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inputField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findRenderedDOMComponentWithTag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tree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btn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findRenderedDOMComponentWithTag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tree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'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');</a:t>
            </a: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Simulate.change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inputField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target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'xxx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'}});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setPasswordButton.disabled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).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to.be.true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44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2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SINGLE PAGE APPLICATIONS</a:t>
            </a: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6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Ökosystem</a:t>
            </a:r>
            <a:endParaRPr lang="de-DE" dirty="0"/>
          </a:p>
        </p:txBody>
      </p:sp>
      <p:pic>
        <p:nvPicPr>
          <p:cNvPr id="3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857" y="2588445"/>
            <a:ext cx="992804" cy="992804"/>
          </a:xfrm>
          <a:prstGeom prst="rect">
            <a:avLst/>
          </a:prstGeom>
        </p:spPr>
      </p:pic>
      <p:pic>
        <p:nvPicPr>
          <p:cNvPr id="4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6" r="23536" b="30256"/>
          <a:stretch/>
        </p:blipFill>
        <p:spPr>
          <a:xfrm>
            <a:off x="8115336" y="3874678"/>
            <a:ext cx="1137847" cy="63421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730299" y="283457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087769" y="394758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</a:t>
            </a:r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outer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140394" y="1721568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</a:t>
            </a: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aterial-design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272" y="1510514"/>
            <a:ext cx="981997" cy="795867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685243" y="5035116"/>
            <a:ext cx="231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fertige Komponenten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414" y="4832709"/>
            <a:ext cx="846625" cy="843466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52" y="1509123"/>
            <a:ext cx="1756751" cy="795867"/>
          </a:xfrm>
          <a:prstGeom prst="rect">
            <a:avLst/>
          </a:prstGeom>
          <a:ln w="25400" cmpd="sng">
            <a:solidFill>
              <a:srgbClr val="6B8CAB"/>
            </a:solidFill>
            <a:miter lim="800000"/>
          </a:ln>
          <a:effectLst/>
        </p:spPr>
      </p:pic>
      <p:sp>
        <p:nvSpPr>
          <p:cNvPr id="12" name="Textfeld 11"/>
          <p:cNvSpPr txBox="1"/>
          <p:nvPr/>
        </p:nvSpPr>
        <p:spPr>
          <a:xfrm>
            <a:off x="2480417" y="172156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tools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480417" y="283318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2480417" y="49767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native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15" name="Gruppierung 14"/>
          <p:cNvGrpSpPr/>
          <p:nvPr/>
        </p:nvGrpSpPr>
        <p:grpSpPr>
          <a:xfrm>
            <a:off x="607911" y="4714737"/>
            <a:ext cx="1090719" cy="806237"/>
            <a:chOff x="843353" y="3996267"/>
            <a:chExt cx="1090719" cy="806237"/>
          </a:xfrm>
        </p:grpSpPr>
        <p:pic>
          <p:nvPicPr>
            <p:cNvPr id="16" name="Bild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3353" y="4199466"/>
              <a:ext cx="372086" cy="603037"/>
            </a:xfrm>
            <a:prstGeom prst="rect">
              <a:avLst/>
            </a:prstGeom>
          </p:spPr>
        </p:pic>
        <p:pic>
          <p:nvPicPr>
            <p:cNvPr id="17" name="Bild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95801" y="3996267"/>
              <a:ext cx="638271" cy="806237"/>
            </a:xfrm>
            <a:prstGeom prst="rect">
              <a:avLst/>
            </a:prstGeom>
          </p:spPr>
        </p:pic>
        <p:pic>
          <p:nvPicPr>
            <p:cNvPr id="18" name="Bild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1413881" y="4278992"/>
              <a:ext cx="418592" cy="372413"/>
            </a:xfrm>
            <a:prstGeom prst="rect">
              <a:avLst/>
            </a:prstGeom>
          </p:spPr>
        </p:pic>
      </p:grpSp>
      <p:grpSp>
        <p:nvGrpSpPr>
          <p:cNvPr id="19" name="Gruppierung 18"/>
          <p:cNvGrpSpPr/>
          <p:nvPr/>
        </p:nvGrpSpPr>
        <p:grpSpPr>
          <a:xfrm>
            <a:off x="692581" y="3780193"/>
            <a:ext cx="3456032" cy="535332"/>
            <a:chOff x="792469" y="4221185"/>
            <a:chExt cx="3456032" cy="535332"/>
          </a:xfrm>
        </p:grpSpPr>
        <p:sp>
          <p:nvSpPr>
            <p:cNvPr id="20" name="Textfeld 19"/>
            <p:cNvSpPr txBox="1"/>
            <p:nvPr/>
          </p:nvSpPr>
          <p:spPr>
            <a:xfrm>
              <a:off x="2542585" y="4376631"/>
              <a:ext cx="1705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 err="1" smtClean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graphql</a:t>
              </a:r>
              <a:r>
                <a:rPr lang="de-DE" b="1" dirty="0" smtClean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 &amp; </a:t>
              </a:r>
              <a:r>
                <a:rPr lang="de-DE" b="1" dirty="0" err="1" smtClean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relay</a:t>
              </a:r>
              <a:endPara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pic>
          <p:nvPicPr>
            <p:cNvPr id="21" name="Bild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2469" y="4221185"/>
              <a:ext cx="896275" cy="535332"/>
            </a:xfrm>
            <a:prstGeom prst="rect">
              <a:avLst/>
            </a:prstGeom>
          </p:spPr>
        </p:pic>
      </p:grpSp>
      <p:pic>
        <p:nvPicPr>
          <p:cNvPr id="22" name="Bild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525" y="2833185"/>
            <a:ext cx="928606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9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29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View-Schicht (Komponenten)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Einfach (minimale API, immer komplettes rendern)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Gut integrierbar mit anderen Frameworks, in bestehende Anwendungen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 statt </a:t>
            </a:r>
            <a:r>
              <a:rPr lang="de-DE" sz="24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Templatesprache</a:t>
            </a:r>
            <a:endParaRPr lang="de-DE" sz="2400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Deklarative UI</a:t>
            </a:r>
            <a:endParaRPr lang="de-DE" sz="2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werden immer komplett gerendert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20000"/>
              </a:lnSpc>
            </a:pPr>
            <a:endParaRPr lang="de-DE" sz="2400" dirty="0"/>
          </a:p>
          <a:p>
            <a:pPr>
              <a:lnSpc>
                <a:spcPct val="12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678682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nils@nilshartmann.net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54049" y="2149412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2"/>
            <a:ext cx="759790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OPEN SOURCE VON FACEBOOK</a:t>
            </a:r>
          </a:p>
          <a:p>
            <a:pPr algn="ctr"/>
            <a:r>
              <a:rPr lang="de-DE" sz="2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https://</a:t>
            </a:r>
            <a:r>
              <a:rPr lang="de-DE" sz="2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facebook.github.io</a:t>
            </a:r>
            <a:r>
              <a:rPr lang="de-DE" sz="2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2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endParaRPr lang="de-DE" sz="227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712390" y="2686142"/>
            <a:ext cx="7047122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9419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 15.0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 Version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5937905" y="1939985"/>
            <a:ext cx="2821606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715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0.14.8</a:t>
            </a:r>
            <a:endParaRPr lang="de-DE" sz="13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540908" y="844866"/>
            <a:ext cx="1218603" cy="917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5363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0.3</a:t>
            </a:r>
            <a:endParaRPr lang="de-DE" sz="894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801684" y="1593813"/>
            <a:ext cx="1991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05 | 2013 – OPEN SOURCE</a:t>
            </a:r>
            <a:endParaRPr lang="de-DE" sz="1300" dirty="0"/>
          </a:p>
        </p:txBody>
      </p:sp>
      <p:sp>
        <p:nvSpPr>
          <p:cNvPr id="9" name="Rechteck 8"/>
          <p:cNvSpPr/>
          <p:nvPr/>
        </p:nvSpPr>
        <p:spPr>
          <a:xfrm>
            <a:off x="6216888" y="5297931"/>
            <a:ext cx="25763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05 </a:t>
            </a:r>
            <a:r>
              <a:rPr lang="de-DE" sz="1300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| 2016 – NEUE VERSIONIERUNG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8195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im Einsatz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557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29" y="1040557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3287337"/>
            <a:ext cx="1936543" cy="1779957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729" y="3287338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733" y="1040557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733" y="3287337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2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26013" y="2920405"/>
            <a:ext cx="7887096" cy="2580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169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V</a:t>
            </a:r>
            <a:r>
              <a:rPr lang="de-DE" sz="16169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M</a:t>
            </a:r>
            <a:r>
              <a:rPr lang="de-DE" sz="16169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V</a:t>
            </a:r>
            <a:r>
              <a:rPr lang="de-DE" sz="16169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</a:t>
            </a:r>
            <a:endParaRPr lang="de-DE" sz="2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Nur View-Schicht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1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3166</Words>
  <Application>Microsoft Macintosh PowerPoint</Application>
  <PresentationFormat>A4-Papier (210x297 mm)</PresentationFormat>
  <Paragraphs>549</Paragraphs>
  <Slides>52</Slides>
  <Notes>21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63" baseType="lpstr"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Wingdings</vt:lpstr>
      <vt:lpstr>Arial</vt:lpstr>
      <vt:lpstr>Office-Design</vt:lpstr>
      <vt:lpstr>PowerPoint-Präsentation</vt:lpstr>
      <vt:lpstr>PowerPoint-Präsentation</vt:lpstr>
      <vt:lpstr>http://reactbuch.de</vt:lpstr>
      <vt:lpstr>PowerPoint-Präsentation</vt:lpstr>
      <vt:lpstr>PowerPoint-Präsentation</vt:lpstr>
      <vt:lpstr>PowerPoint-Präsentation</vt:lpstr>
      <vt:lpstr>Aktuelle Version</vt:lpstr>
      <vt:lpstr>React im Einsatz</vt:lpstr>
      <vt:lpstr>Nur View-Schicht</vt:lpstr>
      <vt:lpstr>ECMAScript 2015</vt:lpstr>
      <vt:lpstr>Beispiel Anwendung</vt:lpstr>
      <vt:lpstr>Wiederverwendbare Komponenten</vt:lpstr>
      <vt:lpstr>Anwendungen aus Komponenten komponiert</vt:lpstr>
      <vt:lpstr>Komponenten</vt:lpstr>
      <vt:lpstr>React Schritt für Schritt</vt:lpstr>
      <vt:lpstr>Die JSX Spracherweiterung</vt:lpstr>
      <vt:lpstr>Eine React Komponente: Ausgangssituation</vt:lpstr>
      <vt:lpstr>Eine React Komponente: JSX</vt:lpstr>
      <vt:lpstr>Eine React Komponente</vt:lpstr>
      <vt:lpstr>Eine React Komponente</vt:lpstr>
      <vt:lpstr>Komponente Rendern</vt:lpstr>
      <vt:lpstr>Komponente Rendern</vt:lpstr>
      <vt:lpstr>Komponenten: Properties</vt:lpstr>
      <vt:lpstr>Komponenten: Properties</vt:lpstr>
      <vt:lpstr>Komponenten Verwenden</vt:lpstr>
      <vt:lpstr>Komponenten Listen</vt:lpstr>
      <vt:lpstr>Komponenten Klassen</vt:lpstr>
      <vt:lpstr>Zustand von Komponenten</vt:lpstr>
      <vt:lpstr>Beispiel: Passwort Formular</vt:lpstr>
      <vt:lpstr>Beispiel: Eingabefeld</vt:lpstr>
      <vt:lpstr>Beispiel: Eingabefeld</vt:lpstr>
      <vt:lpstr>Zustand: Eingabefeld</vt:lpstr>
      <vt:lpstr>Beispiel: Das Password Formular</vt:lpstr>
      <vt:lpstr>„Klassische“ Observer Lösung</vt:lpstr>
      <vt:lpstr>Ganz einfach: alles rendern</vt:lpstr>
      <vt:lpstr>Beispiel: Password Formular</vt:lpstr>
      <vt:lpstr>Uni-directional Data Flow</vt:lpstr>
      <vt:lpstr>UI as a Function</vt:lpstr>
      <vt:lpstr>Zusammenfassung: Zustand und Rendern</vt:lpstr>
      <vt:lpstr>Hintergrund: Virtual Dom</vt:lpstr>
      <vt:lpstr>Hintergrund: Virtual Dom</vt:lpstr>
      <vt:lpstr>Kommunikation zwischen Komponenten</vt:lpstr>
      <vt:lpstr>Kommunikation zwischen Komponenten</vt:lpstr>
      <vt:lpstr>Beispiel: Callback-Funktionen</vt:lpstr>
      <vt:lpstr>Beispiel: Callback-Funktionen</vt:lpstr>
      <vt:lpstr>Beispiel: Callback-Funktionen</vt:lpstr>
      <vt:lpstr>Ausblick</vt:lpstr>
      <vt:lpstr>Beispiel: Unit Tests (Ohne DOM)</vt:lpstr>
      <vt:lpstr>Beispiel: Unit Tests (Mit DOM)</vt:lpstr>
      <vt:lpstr>Ökosystem</vt:lpstr>
      <vt:lpstr>Zusammenfassung</vt:lpstr>
      <vt:lpstr>nils@nilshartmann.net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123</cp:revision>
  <cp:lastPrinted>2016-04-14T17:01:08Z</cp:lastPrinted>
  <dcterms:created xsi:type="dcterms:W3CDTF">2016-03-28T15:59:53Z</dcterms:created>
  <dcterms:modified xsi:type="dcterms:W3CDTF">2016-04-16T15:45:50Z</dcterms:modified>
</cp:coreProperties>
</file>